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2" r:id="rId3"/>
    <p:sldId id="281" r:id="rId4"/>
    <p:sldId id="283" r:id="rId5"/>
    <p:sldId id="278" r:id="rId6"/>
    <p:sldId id="279" r:id="rId7"/>
    <p:sldId id="264" r:id="rId8"/>
    <p:sldId id="267" r:id="rId9"/>
    <p:sldId id="268" r:id="rId10"/>
    <p:sldId id="269" r:id="rId11"/>
    <p:sldId id="270" r:id="rId12"/>
    <p:sldId id="284" r:id="rId13"/>
    <p:sldId id="285" r:id="rId14"/>
    <p:sldId id="271" r:id="rId15"/>
    <p:sldId id="272" r:id="rId16"/>
    <p:sldId id="286" r:id="rId17"/>
    <p:sldId id="273" r:id="rId18"/>
    <p:sldId id="274" r:id="rId19"/>
    <p:sldId id="277" r:id="rId20"/>
    <p:sldId id="265" r:id="rId21"/>
    <p:sldId id="266" r:id="rId22"/>
    <p:sldId id="263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>
      <p:cViewPr varScale="1">
        <p:scale>
          <a:sx n="80" d="100"/>
          <a:sy n="80" d="100"/>
        </p:scale>
        <p:origin x="2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54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FE608-0615-4C58-ABBA-EA5E4B35B319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467F9-58C6-428D-B89A-01F92EF2E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03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467F9-58C6-428D-B89A-01F92EF2E33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7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9032FB1-8CDF-4D69-97BF-A15F573286A5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EC429EB-2D7B-4D84-BB92-0AE46FFDF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AmericanCivicsClassroom" TargetMode="External"/><Relationship Id="rId2" Type="http://schemas.openxmlformats.org/officeDocument/2006/relationships/hyperlink" Target="http://wlpcsmiddleschool.wikispaces.com/Stat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Civics:</a:t>
            </a:r>
            <a:br>
              <a:rPr lang="en-US" dirty="0" smtClean="0"/>
            </a:br>
            <a:r>
              <a:rPr lang="en-US" dirty="0" smtClean="0"/>
              <a:t>Welcome to the Empire of Dreams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Strategies for Excelling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There is basically ONE surefire ways to guarantee that you will fail this class:</a:t>
            </a:r>
          </a:p>
          <a:p>
            <a:endParaRPr lang="en-US" dirty="0" smtClean="0"/>
          </a:p>
          <a:p>
            <a:r>
              <a:rPr lang="en-US" dirty="0" smtClean="0"/>
              <a:t>The Gambler’s Ruin Strategy:</a:t>
            </a:r>
          </a:p>
          <a:p>
            <a:pPr lvl="1"/>
            <a:r>
              <a:rPr lang="en-US" b="1" u="sng" dirty="0" smtClean="0">
                <a:solidFill>
                  <a:srgbClr val="FF0000"/>
                </a:solidFill>
              </a:rPr>
              <a:t>You do ZERO Homework and GAMBLE EVERYTHING on the tests</a:t>
            </a:r>
          </a:p>
          <a:p>
            <a:pPr lvl="1"/>
            <a:r>
              <a:rPr lang="en-US" dirty="0" smtClean="0"/>
              <a:t>I had a joker try this </a:t>
            </a:r>
          </a:p>
          <a:p>
            <a:pPr lvl="1"/>
            <a:r>
              <a:rPr lang="en-US" dirty="0" smtClean="0"/>
              <a:t>He finished with a 34%...that I curved UP from a 17%.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will make a deal with you right now</a:t>
            </a:r>
          </a:p>
          <a:p>
            <a:pPr lvl="1"/>
            <a:r>
              <a:rPr lang="en-US" dirty="0" smtClean="0"/>
              <a:t>I will push you hard Monday, Tuesday, Wednesday, and Thursday</a:t>
            </a:r>
          </a:p>
          <a:p>
            <a:pPr lvl="1"/>
            <a:r>
              <a:rPr lang="en-US" dirty="0" smtClean="0"/>
              <a:t>In exchange, </a:t>
            </a:r>
            <a:r>
              <a:rPr lang="en-US" b="1" dirty="0" smtClean="0">
                <a:solidFill>
                  <a:srgbClr val="FF0000"/>
                </a:solidFill>
              </a:rPr>
              <a:t>I will do my best to AVOID giving you homework on weekends</a:t>
            </a:r>
            <a:r>
              <a:rPr lang="en-US" dirty="0" smtClean="0"/>
              <a:t>…and see to it that you ALWAYS have an opportunity to start your homework in class</a:t>
            </a:r>
          </a:p>
          <a:p>
            <a:pPr lvl="2"/>
            <a:r>
              <a:rPr lang="en-US" i="1" dirty="0" smtClean="0"/>
              <a:t>How much homework you have and how much time you have in class to start  is contingent upon how you conduct yourself and how much we get done in class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Office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school on Monday through Thursday, I hold my office hours </a:t>
            </a:r>
            <a:r>
              <a:rPr lang="en-US" smtClean="0"/>
              <a:t>from 3:25-4:00 </a:t>
            </a:r>
            <a:r>
              <a:rPr lang="en-US" dirty="0" smtClean="0"/>
              <a:t>(</a:t>
            </a:r>
            <a:r>
              <a:rPr lang="en-US" dirty="0"/>
              <a:t>u</a:t>
            </a:r>
            <a:r>
              <a:rPr lang="en-US" dirty="0" smtClean="0"/>
              <a:t>nless circumstances change)</a:t>
            </a:r>
          </a:p>
          <a:p>
            <a:r>
              <a:rPr lang="en-US" dirty="0" smtClean="0"/>
              <a:t>The same rules that govern my class apply to my office hours</a:t>
            </a:r>
          </a:p>
          <a:p>
            <a:r>
              <a:rPr lang="en-US" dirty="0" smtClean="0"/>
              <a:t>This is sacred time for me to explore topics that I might not otherwise get to in class</a:t>
            </a:r>
          </a:p>
        </p:txBody>
      </p:sp>
    </p:spTree>
    <p:extLst>
      <p:ext uri="{BB962C8B-B14F-4D97-AF65-F5344CB8AC3E}">
        <p14:creationId xmlns:p14="http://schemas.microsoft.com/office/powerpoint/2010/main" val="20540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What’s New This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Notebooks</a:t>
            </a:r>
          </a:p>
          <a:p>
            <a:r>
              <a:rPr lang="en-US" dirty="0" smtClean="0"/>
              <a:t>The American Civics Podcast</a:t>
            </a:r>
          </a:p>
          <a:p>
            <a:r>
              <a:rPr lang="en-US" dirty="0" smtClean="0"/>
              <a:t>American Civics – Call to Power: The Live Action Interactive Video Game</a:t>
            </a:r>
          </a:p>
          <a:p>
            <a:r>
              <a:rPr lang="en-US" dirty="0" smtClean="0"/>
              <a:t>American Civics: The National Economy</a:t>
            </a:r>
          </a:p>
          <a:p>
            <a:r>
              <a:rPr lang="en-US" dirty="0" smtClean="0"/>
              <a:t>American Civics: The Office Hours</a:t>
            </a:r>
          </a:p>
        </p:txBody>
      </p:sp>
    </p:spTree>
    <p:extLst>
      <p:ext uri="{BB962C8B-B14F-4D97-AF65-F5344CB8AC3E}">
        <p14:creationId xmlns:p14="http://schemas.microsoft.com/office/powerpoint/2010/main" val="17708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I assign homework…</a:t>
            </a:r>
          </a:p>
          <a:p>
            <a:pPr lvl="1"/>
            <a:r>
              <a:rPr lang="en-US" dirty="0" smtClean="0"/>
              <a:t>You have until close of school the next day to turn it in. (I give an assignment Monday, you have until 3:15 PM Tuesday to turn it in.)</a:t>
            </a:r>
          </a:p>
          <a:p>
            <a:pPr lvl="1"/>
            <a:r>
              <a:rPr lang="en-US" dirty="0" smtClean="0"/>
              <a:t>You can turn it in anytime </a:t>
            </a:r>
            <a:r>
              <a:rPr lang="en-US" b="1" i="1" u="sng" dirty="0" smtClean="0">
                <a:solidFill>
                  <a:srgbClr val="FF0000"/>
                </a:solidFill>
              </a:rPr>
              <a:t>before</a:t>
            </a:r>
            <a:r>
              <a:rPr lang="en-US" dirty="0" smtClean="0"/>
              <a:t> this deadline</a:t>
            </a:r>
          </a:p>
          <a:p>
            <a:r>
              <a:rPr lang="en-US" dirty="0" smtClean="0"/>
              <a:t>All you have to do is:</a:t>
            </a:r>
          </a:p>
          <a:p>
            <a:pPr lvl="1"/>
            <a:r>
              <a:rPr lang="en-US" dirty="0" smtClean="0"/>
              <a:t>Go to the Homework Corner</a:t>
            </a:r>
          </a:p>
          <a:p>
            <a:pPr lvl="1"/>
            <a:r>
              <a:rPr lang="en-US" dirty="0" smtClean="0"/>
              <a:t>Find the </a:t>
            </a:r>
            <a:r>
              <a:rPr lang="en-US" b="1" u="sng" dirty="0" smtClean="0">
                <a:solidFill>
                  <a:srgbClr val="C00000"/>
                </a:solidFill>
              </a:rPr>
              <a:t>RED</a:t>
            </a:r>
            <a:r>
              <a:rPr lang="en-US" dirty="0" smtClean="0"/>
              <a:t> folder that has your class on it, place your homework in the folder and DONE!</a:t>
            </a:r>
          </a:p>
          <a:p>
            <a:pPr lvl="1"/>
            <a:r>
              <a:rPr lang="en-US" b="1" i="1" u="sng" dirty="0" smtClean="0">
                <a:solidFill>
                  <a:srgbClr val="FF0000"/>
                </a:solidFill>
              </a:rPr>
              <a:t>Homework submitted WITHOUT A NAME is counted as a zero until you come and claim it</a:t>
            </a:r>
            <a:endParaRPr lang="en-US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Deal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Because you have the ability to turn your homework in at your convenience…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rgbClr val="FF0000"/>
                </a:solidFill>
              </a:rPr>
              <a:t>THERE ARE NO EXCUSES FOR NOT DOING YOUR HOMEWORK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rgbClr val="FF0000"/>
                </a:solidFill>
              </a:rPr>
              <a:t>UNEXCUSED, LATE HOMEWORK IS AN AUTOMATIC ZERO! (See school policy)</a:t>
            </a:r>
          </a:p>
          <a:p>
            <a:endParaRPr lang="en-US" dirty="0" smtClean="0"/>
          </a:p>
          <a:p>
            <a:r>
              <a:rPr lang="en-US" dirty="0" smtClean="0"/>
              <a:t>If you have a problem or need help and you come talk to me BEFORE CLASSTIME, then we can work things out.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American Civics: The Interactive Bulletin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An opportunity and chance for you to learn outside of class.</a:t>
            </a:r>
          </a:p>
          <a:p>
            <a:endParaRPr lang="en-US" dirty="0"/>
          </a:p>
          <a:p>
            <a:r>
              <a:rPr lang="en-US" dirty="0" smtClean="0"/>
              <a:t>Challenge and Extra Credit folders will have special lessons, missions, and objectives to complete for extra credit, honors, and prizes.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00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Classroom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class in American Civics has its own unique binder</a:t>
            </a:r>
          </a:p>
          <a:p>
            <a:pPr lvl="1"/>
            <a:r>
              <a:rPr lang="en-US" dirty="0" smtClean="0"/>
              <a:t>This is a living record of everything our class does</a:t>
            </a:r>
          </a:p>
          <a:p>
            <a:endParaRPr lang="en-US" dirty="0" smtClean="0"/>
          </a:p>
          <a:p>
            <a:r>
              <a:rPr lang="en-US" dirty="0" smtClean="0"/>
              <a:t>Once a day, someone will take that day’s handouts, notes, and packet and place in the TOP, RIGHT CORNER:</a:t>
            </a:r>
          </a:p>
          <a:p>
            <a:pPr lvl="1"/>
            <a:r>
              <a:rPr lang="en-US" dirty="0" smtClean="0"/>
              <a:t>The Day of the Week, the Month, Date, and Year</a:t>
            </a:r>
          </a:p>
          <a:p>
            <a:pPr lvl="1"/>
            <a:r>
              <a:rPr lang="en-US" dirty="0" smtClean="0"/>
              <a:t>And then place the packet in the binder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Classroom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Suppose you were sick and missed two days…(or you need an extra copy of that study guide! Or your internet/printer went bust!)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you come back, you can:</a:t>
            </a:r>
          </a:p>
          <a:p>
            <a:pPr lvl="1"/>
            <a:r>
              <a:rPr lang="en-US" dirty="0" smtClean="0"/>
              <a:t>Go to your classroom archive </a:t>
            </a:r>
          </a:p>
          <a:p>
            <a:pPr lvl="1"/>
            <a:r>
              <a:rPr lang="en-US" dirty="0" smtClean="0"/>
              <a:t>Pick out the notes/handouts for the days you missed</a:t>
            </a:r>
          </a:p>
          <a:p>
            <a:pPr lvl="1"/>
            <a:r>
              <a:rPr lang="en-US" dirty="0" smtClean="0"/>
              <a:t>Make copies</a:t>
            </a:r>
          </a:p>
          <a:p>
            <a:pPr lvl="1"/>
            <a:r>
              <a:rPr lang="en-US" dirty="0" smtClean="0"/>
              <a:t>Return the notes/handouts to the archive in case anyone else needs them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Classroom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are striving to create a virtual classroom that uses the resources of technology and the Internet to advance learning</a:t>
            </a:r>
          </a:p>
          <a:p>
            <a:pPr lvl="1"/>
            <a:r>
              <a:rPr lang="en-US" dirty="0" err="1" smtClean="0"/>
              <a:t>Wikispace</a:t>
            </a:r>
            <a:r>
              <a:rPr lang="en-US" dirty="0" smtClean="0"/>
              <a:t> (Mr. Staten’s Page)</a:t>
            </a:r>
          </a:p>
          <a:p>
            <a:pPr lvl="2"/>
            <a:r>
              <a:rPr lang="en-US" dirty="0">
                <a:hlinkClick r:id="rId2"/>
              </a:rPr>
              <a:t>http://wlpcsmiddleschool.wikispaces.com/Staten</a:t>
            </a:r>
            <a:endParaRPr lang="en-US" dirty="0" smtClean="0"/>
          </a:p>
          <a:p>
            <a:pPr lvl="1"/>
            <a:r>
              <a:rPr lang="en-US" dirty="0" smtClean="0"/>
              <a:t>Facebook</a:t>
            </a:r>
          </a:p>
          <a:p>
            <a:pPr lvl="2"/>
            <a:r>
              <a:rPr lang="en-US" dirty="0" smtClean="0">
                <a:hlinkClick r:id="rId3"/>
              </a:rPr>
              <a:t>facebook.com/</a:t>
            </a:r>
            <a:r>
              <a:rPr lang="en-US" dirty="0" err="1" smtClean="0">
                <a:hlinkClick r:id="rId3"/>
              </a:rPr>
              <a:t>AmericanCivicsClassroom</a:t>
            </a:r>
            <a:endParaRPr lang="en-US" dirty="0" smtClean="0"/>
          </a:p>
          <a:p>
            <a:pPr lvl="1"/>
            <a:r>
              <a:rPr lang="en-US" dirty="0" smtClean="0"/>
              <a:t>YouTube</a:t>
            </a:r>
          </a:p>
          <a:p>
            <a:pPr lvl="2"/>
            <a:r>
              <a:rPr lang="en-US" dirty="0" smtClean="0"/>
              <a:t>Youtube.com/</a:t>
            </a:r>
            <a:r>
              <a:rPr lang="en-US" dirty="0" err="1" smtClean="0"/>
              <a:t>americancivicsclass</a:t>
            </a:r>
            <a:endParaRPr lang="en-US" dirty="0" smtClean="0"/>
          </a:p>
          <a:p>
            <a:pPr lvl="1"/>
            <a:r>
              <a:rPr lang="en-US" dirty="0" smtClean="0"/>
              <a:t>Icivics.org: </a:t>
            </a:r>
          </a:p>
          <a:p>
            <a:pPr lvl="2"/>
            <a:r>
              <a:rPr lang="en-US" dirty="0" smtClean="0"/>
              <a:t>sign up and enter class code </a:t>
            </a:r>
            <a:r>
              <a:rPr lang="en-US" b="1" u="sng" dirty="0" smtClean="0"/>
              <a:t>Rehnquist74816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Empire of Dreams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Empire of Dreams: </a:t>
            </a:r>
            <a:r>
              <a:rPr lang="en-US" i="1" dirty="0" smtClean="0"/>
              <a:t>a place where excellence is normal for you, but exceptional in the eyes of the world</a:t>
            </a:r>
          </a:p>
          <a:p>
            <a:endParaRPr lang="en-US" i="1" dirty="0" smtClean="0"/>
          </a:p>
          <a:p>
            <a:r>
              <a:rPr lang="en-US" dirty="0" smtClean="0"/>
              <a:t>You are not what you were born, you are what you have it in you to be.</a:t>
            </a:r>
          </a:p>
          <a:p>
            <a:pPr lvl="1"/>
            <a:r>
              <a:rPr lang="en-US" dirty="0" smtClean="0"/>
              <a:t>Building an empire of dreams begins with how you present yourself every day.</a:t>
            </a:r>
          </a:p>
          <a:p>
            <a:pPr lvl="1"/>
            <a:r>
              <a:rPr lang="en-US" dirty="0" smtClean="0"/>
              <a:t>Which of the following two gentlemen would you trust with the presidency of the United States?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B.C. : Before Christ …used to describe events and years before the birth of Jesus Christ (obviously)</a:t>
            </a:r>
          </a:p>
          <a:p>
            <a:pPr lvl="1"/>
            <a:r>
              <a:rPr lang="en-US" dirty="0" smtClean="0"/>
              <a:t>So 1769 BC is how many years before the birth of Christ?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A.D. : </a:t>
            </a:r>
            <a:r>
              <a:rPr lang="en-US" i="1" dirty="0" smtClean="0"/>
              <a:t>Anno Domini – </a:t>
            </a:r>
            <a:r>
              <a:rPr lang="en-US" dirty="0" smtClean="0"/>
              <a:t>In the Year of Our Lord…used to describe events after the birth of Jesus Christ</a:t>
            </a:r>
          </a:p>
          <a:p>
            <a:pPr lvl="1"/>
            <a:r>
              <a:rPr lang="en-US" dirty="0" smtClean="0"/>
              <a:t>A.D. always comes before the year – AD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B.C.E. – Before the Common Era (Similar to BC)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C.E. – Common Era (Similar to A.D.)</a:t>
            </a:r>
          </a:p>
          <a:p>
            <a:pPr lvl="1"/>
            <a:r>
              <a:rPr lang="en-US" dirty="0" smtClean="0"/>
              <a:t>CE always appears AFTER the year (1992 CE)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Historians use both BC/BCE and AD/CE interchangeably, so either convention is acceptable.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 – </a:t>
            </a:r>
            <a:r>
              <a:rPr lang="en-US" i="1" dirty="0" smtClean="0"/>
              <a:t>circa</a:t>
            </a:r>
            <a:r>
              <a:rPr lang="en-US" dirty="0" smtClean="0"/>
              <a:t>  (Latin for around) is used when we don’t know the exact date of an event, but we’re sure it happened…around that year!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6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Spoiler Alert: Your First Quiz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8" y="2547416"/>
            <a:ext cx="4038600" cy="2971255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8" y="2510492"/>
            <a:ext cx="4038600" cy="3045104"/>
          </a:xfrm>
        </p:spPr>
      </p:pic>
    </p:spTree>
    <p:extLst>
      <p:ext uri="{BB962C8B-B14F-4D97-AF65-F5344CB8AC3E}">
        <p14:creationId xmlns:p14="http://schemas.microsoft.com/office/powerpoint/2010/main" val="26968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Professionalism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4038600" cy="491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981200"/>
            <a:ext cx="4800600" cy="431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Impressions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average person forms an impression about you based on your appearance and conduct in under 15 seconds</a:t>
            </a:r>
          </a:p>
          <a:p>
            <a:endParaRPr lang="en-US" dirty="0" smtClean="0"/>
          </a:p>
          <a:p>
            <a:r>
              <a:rPr lang="en-US" dirty="0" smtClean="0"/>
              <a:t>One of the best life skills you can learn now is how to present and conduct yourself professionally</a:t>
            </a:r>
          </a:p>
          <a:p>
            <a:endParaRPr lang="en-US" dirty="0" smtClean="0"/>
          </a:p>
          <a:p>
            <a:r>
              <a:rPr lang="en-US" dirty="0" smtClean="0"/>
              <a:t>This is how you build a culture of excellence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Culture of Excellence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Everyday you will be expected to bring the following</a:t>
            </a:r>
          </a:p>
          <a:p>
            <a:pPr lvl="1"/>
            <a:r>
              <a:rPr lang="en-US" dirty="0" smtClean="0"/>
              <a:t>Your interactive notebook</a:t>
            </a:r>
          </a:p>
          <a:p>
            <a:pPr lvl="1"/>
            <a:r>
              <a:rPr lang="en-US" dirty="0" smtClean="0"/>
              <a:t>Your binder</a:t>
            </a:r>
          </a:p>
          <a:p>
            <a:pPr lvl="1"/>
            <a:r>
              <a:rPr lang="en-US" dirty="0" smtClean="0"/>
              <a:t>Pencils/Pens</a:t>
            </a:r>
          </a:p>
          <a:p>
            <a:pPr lvl="1"/>
            <a:r>
              <a:rPr lang="en-US" dirty="0" smtClean="0"/>
              <a:t>Highlighter (Colors of your choice)</a:t>
            </a:r>
          </a:p>
          <a:p>
            <a:pPr lvl="1"/>
            <a:r>
              <a:rPr lang="en-US" dirty="0" smtClean="0"/>
              <a:t>Scotch Tape</a:t>
            </a:r>
          </a:p>
          <a:p>
            <a:r>
              <a:rPr lang="en-US" dirty="0" smtClean="0"/>
              <a:t>Failure to bring these materials will hurt your participation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Culture of Excellence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Stand outside my room in a silent, single-file, professional line</a:t>
            </a:r>
          </a:p>
          <a:p>
            <a:pPr lvl="1"/>
            <a:r>
              <a:rPr lang="en-US" dirty="0" smtClean="0"/>
              <a:t>Do not riot, yell, or scream in the hallway outside my room</a:t>
            </a:r>
          </a:p>
          <a:p>
            <a:pPr lvl="1"/>
            <a:r>
              <a:rPr lang="en-US" dirty="0" smtClean="0"/>
              <a:t>Do not tamper with, fall into, crash into, or otherwise destroy the bulletin board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Enter my room silently, professionally and go straight to seats</a:t>
            </a:r>
          </a:p>
          <a:p>
            <a:pPr lvl="1"/>
            <a:r>
              <a:rPr lang="en-US" dirty="0" smtClean="0"/>
              <a:t>Wait until I invite you in</a:t>
            </a:r>
          </a:p>
          <a:p>
            <a:pPr lvl="2"/>
            <a:r>
              <a:rPr lang="en-US" dirty="0" smtClean="0"/>
              <a:t>Do not simply bust into my room – YOU DO NOT OWN THIS SPACE, you are a guest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Set up your desk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NINJA TIME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How to Succeed in Civics Without Really Trying (Very Much)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Taking Notes: Note taking is a VERY important skill to practice</a:t>
            </a:r>
          </a:p>
          <a:p>
            <a:pPr lvl="1"/>
            <a:r>
              <a:rPr lang="en-US" dirty="0" smtClean="0"/>
              <a:t>But knowing WHAT to write down is just as important</a:t>
            </a:r>
          </a:p>
          <a:p>
            <a:pPr lvl="1"/>
            <a:r>
              <a:rPr lang="en-US" dirty="0" smtClean="0"/>
              <a:t>Mr. Staten (and this class) moves at ludicrous speed</a:t>
            </a:r>
          </a:p>
          <a:p>
            <a:pPr lvl="1"/>
            <a:r>
              <a:rPr lang="en-US" dirty="0" smtClean="0"/>
              <a:t>If you see something that is underlined (</a:t>
            </a:r>
            <a:r>
              <a:rPr lang="en-US" b="1" i="1" dirty="0" smtClean="0">
                <a:solidFill>
                  <a:srgbClr val="FF0000"/>
                </a:solidFill>
              </a:rPr>
              <a:t>after Wednesday’s class</a:t>
            </a:r>
            <a:r>
              <a:rPr lang="en-US" dirty="0" smtClean="0"/>
              <a:t>)…WRITE IT DOWN!</a:t>
            </a:r>
          </a:p>
          <a:p>
            <a:pPr lvl="1"/>
            <a:r>
              <a:rPr lang="en-US" b="1" dirty="0" smtClean="0"/>
              <a:t>If it’s not underlined…you don’t have to write it down!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GREEN COLOR WORDS </a:t>
            </a:r>
            <a:r>
              <a:rPr lang="en-US" dirty="0" smtClean="0"/>
              <a:t>are important vocabulary terms!</a:t>
            </a:r>
          </a:p>
          <a:p>
            <a:pPr lvl="1"/>
            <a:r>
              <a:rPr lang="en-US" b="1" i="1" u="sng" dirty="0" smtClean="0">
                <a:solidFill>
                  <a:srgbClr val="FFFF00"/>
                </a:solidFill>
              </a:rPr>
              <a:t>Underlined GOLD </a:t>
            </a:r>
            <a:r>
              <a:rPr lang="en-US" b="1" i="1" u="sng" dirty="0" smtClean="0">
                <a:solidFill>
                  <a:srgbClr val="0070C0"/>
                </a:solidFill>
              </a:rPr>
              <a:t>or BLUE terms </a:t>
            </a:r>
            <a:r>
              <a:rPr lang="en-US" dirty="0" smtClean="0"/>
              <a:t>are links to videos!</a:t>
            </a:r>
            <a:endParaRPr lang="en-US" b="1" i="1" u="sng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Arm Yourself (Helpful Hints)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If I were you I’d make sure I have:</a:t>
            </a:r>
          </a:p>
          <a:p>
            <a:pPr lvl="1"/>
            <a:r>
              <a:rPr lang="en-US" dirty="0" smtClean="0"/>
              <a:t>Notebook</a:t>
            </a:r>
          </a:p>
          <a:p>
            <a:pPr lvl="1"/>
            <a:r>
              <a:rPr lang="en-US" dirty="0" smtClean="0"/>
              <a:t>1 binder with dividers</a:t>
            </a:r>
          </a:p>
          <a:p>
            <a:pPr lvl="1"/>
            <a:r>
              <a:rPr lang="en-US" dirty="0" smtClean="0"/>
              <a:t>Plenty of Pencils/Pens</a:t>
            </a:r>
          </a:p>
          <a:p>
            <a:pPr lvl="1"/>
            <a:r>
              <a:rPr lang="en-US" dirty="0" smtClean="0"/>
              <a:t>High-lighters (Yellow, Green, Blue, Pink, Red, Sparkle)</a:t>
            </a:r>
          </a:p>
          <a:p>
            <a:endParaRPr lang="en-US" dirty="0" smtClean="0"/>
          </a:p>
          <a:p>
            <a:r>
              <a:rPr lang="en-US" dirty="0" smtClean="0"/>
              <a:t>Do Your Homework – It’s important for grades!</a:t>
            </a:r>
          </a:p>
          <a:p>
            <a:pPr lvl="1"/>
            <a:r>
              <a:rPr lang="en-US" dirty="0" smtClean="0"/>
              <a:t>Homework = 25%</a:t>
            </a:r>
          </a:p>
          <a:p>
            <a:pPr lvl="1"/>
            <a:r>
              <a:rPr lang="en-US" dirty="0" smtClean="0"/>
              <a:t>Tests = 25%</a:t>
            </a:r>
          </a:p>
          <a:p>
            <a:pPr lvl="1"/>
            <a:r>
              <a:rPr lang="en-US" dirty="0" smtClean="0"/>
              <a:t>Projects = </a:t>
            </a:r>
            <a:r>
              <a:rPr lang="en-US" dirty="0"/>
              <a:t>2</a:t>
            </a:r>
            <a:r>
              <a:rPr lang="en-US" dirty="0" smtClean="0"/>
              <a:t>0%</a:t>
            </a:r>
          </a:p>
          <a:p>
            <a:pPr lvl="1"/>
            <a:r>
              <a:rPr lang="en-US" dirty="0" smtClean="0"/>
              <a:t>Quizzes = 20%</a:t>
            </a:r>
          </a:p>
          <a:p>
            <a:pPr lvl="1"/>
            <a:r>
              <a:rPr lang="en-US" dirty="0" smtClean="0"/>
              <a:t>Classwork/Participation = 10%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Grades Add Up This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Homework (25%) and Tests (25%) </a:t>
            </a:r>
          </a:p>
          <a:p>
            <a:pPr lvl="1"/>
            <a:r>
              <a:rPr lang="en-US" dirty="0" smtClean="0"/>
              <a:t>A high homework grade combined with another area WILL balance out a bad test grade (so bombing a test won’t kill you!)</a:t>
            </a:r>
          </a:p>
          <a:p>
            <a:pPr lvl="1"/>
            <a:r>
              <a:rPr lang="en-US" dirty="0" smtClean="0"/>
              <a:t>Conversely, you can afford to miss a few assignments if you need too…</a:t>
            </a:r>
            <a:r>
              <a:rPr lang="en-US" b="1" dirty="0" smtClean="0">
                <a:solidFill>
                  <a:srgbClr val="FF0000"/>
                </a:solidFill>
              </a:rPr>
              <a:t>but they will add up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Classwork (10%) /Quizzes (20%) / Projects (20%) combined = 50%</a:t>
            </a:r>
          </a:p>
          <a:p>
            <a:pPr lvl="1"/>
            <a:r>
              <a:rPr lang="en-US" dirty="0" smtClean="0"/>
              <a:t>If you do what’s expected of you it’s virtually impossible to fail this class </a:t>
            </a:r>
          </a:p>
          <a:p>
            <a:pPr lvl="1"/>
            <a:r>
              <a:rPr lang="en-US" dirty="0" smtClean="0"/>
              <a:t>But it has been done…if YOU chose to…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7499</TotalTime>
  <Words>1268</Words>
  <Application>Microsoft Office PowerPoint</Application>
  <PresentationFormat>On-screen Show (4:3)</PresentationFormat>
  <Paragraphs>144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Consolas</vt:lpstr>
      <vt:lpstr>Corbel</vt:lpstr>
      <vt:lpstr>Wingdings</vt:lpstr>
      <vt:lpstr>Wingdings 2</vt:lpstr>
      <vt:lpstr>Wingdings 3</vt:lpstr>
      <vt:lpstr>Metro</vt:lpstr>
      <vt:lpstr>American Civics: Welcome to the Empire of Dreams</vt:lpstr>
      <vt:lpstr>The Empire of Dreams</vt:lpstr>
      <vt:lpstr>Professionalism</vt:lpstr>
      <vt:lpstr>First Impressions</vt:lpstr>
      <vt:lpstr>A Culture of Excellence</vt:lpstr>
      <vt:lpstr>A Culture of Excellence</vt:lpstr>
      <vt:lpstr>How to Succeed in Civics Without Really Trying (Very Much)</vt:lpstr>
      <vt:lpstr>Arm Yourself (Helpful Hints)</vt:lpstr>
      <vt:lpstr>Why Grades Add Up This Way</vt:lpstr>
      <vt:lpstr>Strategies for Excelling</vt:lpstr>
      <vt:lpstr>Homework Procedure</vt:lpstr>
      <vt:lpstr>Office Hours</vt:lpstr>
      <vt:lpstr>What’s New This Year</vt:lpstr>
      <vt:lpstr>Homework Procedure</vt:lpstr>
      <vt:lpstr>The Deal Continued</vt:lpstr>
      <vt:lpstr>American Civics: The Interactive Bulletin Board</vt:lpstr>
      <vt:lpstr>The Classroom Archive</vt:lpstr>
      <vt:lpstr>The Classroom Archive</vt:lpstr>
      <vt:lpstr>Classroom Technology</vt:lpstr>
      <vt:lpstr>Historical Terms</vt:lpstr>
      <vt:lpstr>Historical Terms</vt:lpstr>
      <vt:lpstr>PowerPoint Presentation</vt:lpstr>
      <vt:lpstr>Spoiler Alert: Your First Quiz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our class</dc:title>
  <dc:creator>Lawrence Ashley Staten</dc:creator>
  <cp:lastModifiedBy>Lawrence Staten</cp:lastModifiedBy>
  <cp:revision>67</cp:revision>
  <dcterms:created xsi:type="dcterms:W3CDTF">2011-08-01T22:12:07Z</dcterms:created>
  <dcterms:modified xsi:type="dcterms:W3CDTF">2016-08-25T16:35:05Z</dcterms:modified>
</cp:coreProperties>
</file>